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9144000" cy="5118100"/>
  <p:notesSz cx="6805613" cy="993933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CC"/>
    <a:srgbClr val="324D81"/>
    <a:srgbClr val="B03858"/>
    <a:srgbClr val="7E94BF"/>
    <a:srgbClr val="D7859B"/>
    <a:srgbClr val="CC073C"/>
    <a:srgbClr val="A374A8"/>
    <a:srgbClr val="6785BF"/>
    <a:srgbClr val="B18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 noRot="1" noChangeAspect="1"/>
          </p:cNvSpPr>
          <p:nvPr>
            <p:ph type="sldImg"/>
          </p:nvPr>
        </p:nvSpPr>
        <p:spPr>
          <a:xfrm>
            <a:off x="76200" y="746125"/>
            <a:ext cx="6654800" cy="37258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body" sz="quarter" idx="1"/>
          </p:nvPr>
        </p:nvSpPr>
        <p:spPr>
          <a:xfrm>
            <a:off x="907415" y="4721186"/>
            <a:ext cx="4990783" cy="4472702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72068444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4613" y="746125"/>
            <a:ext cx="6656387" cy="37258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825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1" name="Shape 51"/>
          <p:cNvSpPr>
            <a:spLocks noGrp="1"/>
          </p:cNvSpPr>
          <p:nvPr>
            <p:ph type="body" sz="half" idx="1"/>
          </p:nvPr>
        </p:nvSpPr>
        <p:spPr>
          <a:xfrm>
            <a:off x="457200" y="1177163"/>
            <a:ext cx="3977641" cy="3377947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52" name="pasted-image.pdf"/>
          <p:cNvPicPr>
            <a:picLocks noChangeAspect="1"/>
          </p:cNvPicPr>
          <p:nvPr/>
        </p:nvPicPr>
        <p:blipFill>
          <a:blip r:embed="rId2">
            <a:alphaModFix amt="37884"/>
            <a:extLst/>
          </a:blip>
          <a:stretch>
            <a:fillRect/>
          </a:stretch>
        </p:blipFill>
        <p:spPr>
          <a:xfrm>
            <a:off x="4647819" y="3047"/>
            <a:ext cx="4496181" cy="5112005"/>
          </a:xfrm>
          <a:prstGeom prst="rect">
            <a:avLst/>
          </a:prstGeom>
          <a:ln w="12700">
            <a:miter lim="400000"/>
          </a:ln>
        </p:spPr>
      </p:pic>
      <p:sp>
        <p:nvSpPr>
          <p:cNvPr id="53" name="Shape 5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526552" y="440072"/>
            <a:ext cx="8090894" cy="6045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177163"/>
            <a:ext cx="8229600" cy="33779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419827" y="4759833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3" r:id="rId2"/>
  </p:sldLayoutIdLst>
  <p:transition spd="med"/>
  <p:hf hdr="0" ftr="0" dt="0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rgbClr val="FFFFFF"/>
          </a:solidFill>
          <a:uFillTx/>
          <a:latin typeface="DIN Pro Bold"/>
          <a:ea typeface="DIN Pro Bold"/>
          <a:cs typeface="DIN Pro Bold"/>
          <a:sym typeface="DIN Pro Bold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rgbClr val="FFFFFF"/>
          </a:solidFill>
          <a:uFillTx/>
          <a:latin typeface="DIN Pro Bold"/>
          <a:ea typeface="DIN Pro Bold"/>
          <a:cs typeface="DIN Pro Bold"/>
          <a:sym typeface="DIN Pro Bold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rgbClr val="FFFFFF"/>
          </a:solidFill>
          <a:uFillTx/>
          <a:latin typeface="DIN Pro Bold"/>
          <a:ea typeface="DIN Pro Bold"/>
          <a:cs typeface="DIN Pro Bold"/>
          <a:sym typeface="DIN Pro Bold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rgbClr val="FFFFFF"/>
          </a:solidFill>
          <a:uFillTx/>
          <a:latin typeface="DIN Pro Bold"/>
          <a:ea typeface="DIN Pro Bold"/>
          <a:cs typeface="DIN Pro Bold"/>
          <a:sym typeface="DIN Pro Bold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rgbClr val="FFFFFF"/>
          </a:solidFill>
          <a:uFillTx/>
          <a:latin typeface="DIN Pro Bold"/>
          <a:ea typeface="DIN Pro Bold"/>
          <a:cs typeface="DIN Pro Bold"/>
          <a:sym typeface="DIN Pro Bold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rgbClr val="FFFFFF"/>
          </a:solidFill>
          <a:uFillTx/>
          <a:latin typeface="DIN Pro Bold"/>
          <a:ea typeface="DIN Pro Bold"/>
          <a:cs typeface="DIN Pro Bold"/>
          <a:sym typeface="DIN Pro Bold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rgbClr val="FFFFFF"/>
          </a:solidFill>
          <a:uFillTx/>
          <a:latin typeface="DIN Pro Bold"/>
          <a:ea typeface="DIN Pro Bold"/>
          <a:cs typeface="DIN Pro Bold"/>
          <a:sym typeface="DIN Pro Bold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rgbClr val="FFFFFF"/>
          </a:solidFill>
          <a:uFillTx/>
          <a:latin typeface="DIN Pro Bold"/>
          <a:ea typeface="DIN Pro Bold"/>
          <a:cs typeface="DIN Pro Bold"/>
          <a:sym typeface="DIN Pro Bold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rgbClr val="FFFFFF"/>
          </a:solidFill>
          <a:uFillTx/>
          <a:latin typeface="DIN Pro Bold"/>
          <a:ea typeface="DIN Pro Bold"/>
          <a:cs typeface="DIN Pro Bold"/>
          <a:sym typeface="DIN Pro Bold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/>
        </p:nvSpPr>
        <p:spPr>
          <a:xfrm>
            <a:off x="278246" y="1095318"/>
            <a:ext cx="3215065" cy="3215066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endParaRPr/>
          </a:p>
        </p:txBody>
      </p:sp>
      <p:sp>
        <p:nvSpPr>
          <p:cNvPr id="96" name="Shape 96"/>
          <p:cNvSpPr>
            <a:spLocks noGrp="1"/>
          </p:cNvSpPr>
          <p:nvPr>
            <p:ph type="title"/>
          </p:nvPr>
        </p:nvSpPr>
        <p:spPr>
          <a:xfrm>
            <a:off x="386576" y="169334"/>
            <a:ext cx="8230870" cy="52832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R="5080" indent="12700">
              <a:defRPr b="1" cap="all" spc="-58">
                <a:solidFill>
                  <a:srgbClr val="D42040"/>
                </a:solidFill>
                <a:latin typeface="DIN Pro Black"/>
                <a:ea typeface="DIN Pro Black"/>
                <a:cs typeface="DIN Pro Black"/>
                <a:sym typeface="DIN Pro Black"/>
              </a:defRPr>
            </a:lvl1pPr>
          </a:lstStyle>
          <a:p>
            <a:r>
              <a:rPr lang="ru-RU" sz="1800" dirty="0"/>
              <a:t>О нас</a:t>
            </a:r>
            <a:endParaRPr sz="1800" dirty="0"/>
          </a:p>
        </p:txBody>
      </p:sp>
      <p:sp>
        <p:nvSpPr>
          <p:cNvPr id="99" name="Shape 99"/>
          <p:cNvSpPr/>
          <p:nvPr/>
        </p:nvSpPr>
        <p:spPr>
          <a:xfrm>
            <a:off x="386575" y="1095318"/>
            <a:ext cx="8459474" cy="2954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fontAlgn="base"/>
            <a:r>
              <a:rPr lang="ru-RU" sz="1600" b="1" dirty="0">
                <a:solidFill>
                  <a:srgbClr val="0000CC"/>
                </a:solidFill>
                <a:latin typeface="Calibri" pitchFamily="34" charset="0"/>
              </a:rPr>
              <a:t>«Почта Банк» — новый российский банк, созданный совместно международной финансовой группой ВТБ и Почтой России.</a:t>
            </a:r>
            <a:endParaRPr lang="en-US" sz="1600" b="1" dirty="0">
              <a:solidFill>
                <a:srgbClr val="0000CC"/>
              </a:solidFill>
              <a:latin typeface="Calibri" pitchFamily="34" charset="0"/>
            </a:endParaRPr>
          </a:p>
          <a:p>
            <a:pPr fontAlgn="base"/>
            <a:r>
              <a:rPr lang="ru-RU" sz="1600" dirty="0">
                <a:solidFill>
                  <a:srgbClr val="0000CC"/>
                </a:solidFill>
                <a:latin typeface="Calibri" pitchFamily="34" charset="0"/>
              </a:rPr>
              <a:t>Мы предлагаем  основной спектр услуг для Вас и вашего бизнеса: </a:t>
            </a:r>
          </a:p>
          <a:p>
            <a:pPr marL="285750" indent="-285750">
              <a:buFont typeface="Arial" panose="020B0604020202020204" pitchFamily="34" charset="0"/>
              <a:buChar char="•"/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r>
              <a:rPr lang="ru-RU" sz="1200" dirty="0"/>
              <a:t>- Открытие РКО (бесплатно)</a:t>
            </a:r>
          </a:p>
          <a:p>
            <a:pPr marL="285750" indent="-285750">
              <a:buFont typeface="Arial" panose="020B0604020202020204" pitchFamily="34" charset="0"/>
              <a:buChar char="•"/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r>
              <a:rPr lang="ru-RU" sz="1200" dirty="0"/>
              <a:t>- Торговый </a:t>
            </a:r>
            <a:r>
              <a:rPr lang="ru-RU" sz="1200" dirty="0" err="1"/>
              <a:t>экваринг</a:t>
            </a:r>
            <a:endParaRPr lang="ru-RU" sz="1200" dirty="0"/>
          </a:p>
          <a:p>
            <a:pPr marL="285750" indent="-285750">
              <a:buFont typeface="Arial" panose="020B0604020202020204" pitchFamily="34" charset="0"/>
              <a:buChar char="•"/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r>
              <a:rPr lang="ru-RU" sz="1200" dirty="0"/>
              <a:t>- Он-</a:t>
            </a:r>
            <a:r>
              <a:rPr lang="ru-RU" sz="1200" dirty="0" err="1"/>
              <a:t>лайн</a:t>
            </a:r>
            <a:r>
              <a:rPr lang="ru-RU" sz="1200" dirty="0"/>
              <a:t> касса (от 16т.р. с годовым обслуживанием, ОФД и фискальным накопителем)</a:t>
            </a:r>
          </a:p>
          <a:p>
            <a:pPr marL="285750" indent="-285750">
              <a:buFont typeface="Arial" panose="020B0604020202020204" pitchFamily="34" charset="0"/>
              <a:buChar char="•"/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r>
              <a:rPr lang="ru-RU" sz="1200" dirty="0"/>
              <a:t>- Депозиты для юридических лиц до 5,75% годовых (от 50 </a:t>
            </a:r>
            <a:r>
              <a:rPr lang="ru-RU" sz="1200" dirty="0" err="1"/>
              <a:t>т.р</a:t>
            </a:r>
            <a:r>
              <a:rPr lang="ru-RU" sz="1200" dirty="0"/>
              <a:t>. до 100 млн.)</a:t>
            </a:r>
          </a:p>
          <a:p>
            <a:pPr marL="285750" indent="-285750">
              <a:buFont typeface="Arial" panose="020B0604020202020204" pitchFamily="34" charset="0"/>
              <a:buChar char="•"/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r>
              <a:rPr lang="en-US" sz="1200" dirty="0"/>
              <a:t>- </a:t>
            </a:r>
            <a:r>
              <a:rPr lang="ru-RU" sz="1200" dirty="0"/>
              <a:t>Тех поддержка 24</a:t>
            </a:r>
            <a:r>
              <a:rPr lang="en-US" sz="1200" dirty="0"/>
              <a:t>/7</a:t>
            </a:r>
          </a:p>
          <a:p>
            <a:pPr marL="285750" indent="-285750">
              <a:buFont typeface="Arial" panose="020B0604020202020204" pitchFamily="34" charset="0"/>
              <a:buChar char="•"/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r>
              <a:rPr lang="ru-RU" sz="1200" dirty="0"/>
              <a:t>- </a:t>
            </a:r>
            <a:r>
              <a:rPr lang="en-US" sz="1200" dirty="0"/>
              <a:t>POS- </a:t>
            </a:r>
            <a:r>
              <a:rPr lang="ru-RU" sz="1200" dirty="0"/>
              <a:t>кредитование (от 3 </a:t>
            </a:r>
            <a:r>
              <a:rPr lang="ru-RU" sz="1200" dirty="0" err="1"/>
              <a:t>т.р</a:t>
            </a:r>
            <a:r>
              <a:rPr lang="ru-RU" sz="1200" dirty="0"/>
              <a:t>. до 1 млн.)- продайте ваши товары в кредит своим клиентам</a:t>
            </a:r>
          </a:p>
          <a:p>
            <a:pPr marL="285750" indent="-285750">
              <a:buFont typeface="Arial" panose="020B0604020202020204" pitchFamily="34" charset="0"/>
              <a:buChar char="•"/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r>
              <a:rPr lang="ru-RU" sz="1200" dirty="0"/>
              <a:t>- Кредит на строительство дома, без залога и поручителей (от 50т.р. до 1млн.)</a:t>
            </a:r>
          </a:p>
          <a:p>
            <a:pPr marL="285750" indent="-285750">
              <a:buFont typeface="Arial" panose="020B0604020202020204" pitchFamily="34" charset="0"/>
              <a:buChar char="•"/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r>
              <a:rPr lang="ru-RU" sz="1200" dirty="0"/>
              <a:t>- Бесплатный зарплатный проект (0- за открытие, 0- за обслуживание)</a:t>
            </a:r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r>
              <a:rPr lang="en-US" sz="1200" dirty="0"/>
              <a:t>- </a:t>
            </a:r>
            <a:r>
              <a:rPr lang="ru-RU" sz="1200" dirty="0"/>
              <a:t>Прием платежей в пользу вашей компании от физических лиц </a:t>
            </a:r>
          </a:p>
          <a:p>
            <a:pPr marL="285750" indent="-285750">
              <a:buFont typeface="Arial" panose="020B0604020202020204" pitchFamily="34" charset="0"/>
              <a:buChar char="•"/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r>
              <a:rPr lang="ru-RU" sz="1200" dirty="0"/>
              <a:t>- Персональный менеджер (кредитование вас и ваших клиентов, открытие депозитов, выпуск карт, полное информационное обслуживание по всей продуктовой линейке банка)</a:t>
            </a:r>
          </a:p>
          <a:p>
            <a:pPr>
              <a:defRPr sz="1400" spc="-65">
                <a:latin typeface="DIN Pro Bold"/>
                <a:ea typeface="DIN Pro Bold"/>
                <a:cs typeface="DIN Pro Bold"/>
                <a:sym typeface="DIN Pro Bold"/>
              </a:defRPr>
            </a:pPr>
            <a:endParaRPr lang="ru-RU" sz="12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2"/>
          </p:nvPr>
        </p:nvSpPr>
        <p:spPr>
          <a:xfrm>
            <a:off x="520030" y="3842910"/>
            <a:ext cx="7202293" cy="553998"/>
          </a:xfrm>
        </p:spPr>
        <p:txBody>
          <a:bodyPr/>
          <a:lstStyle/>
          <a:p>
            <a:r>
              <a:rPr lang="ru-RU" dirty="0"/>
              <a:t>ВСЮ ПОДРОБНУЮ ИНФОРМАЦИЮ ВЫ МОЖЕТЕ ПОЛУЧИТЬ, ПОЗВОНИВ:</a:t>
            </a:r>
          </a:p>
          <a:p>
            <a:r>
              <a:rPr lang="ru-RU" u="sng" dirty="0"/>
              <a:t>___Волков Павел Сергеевич 8 960 036 66 65________________________: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3647" y="254727"/>
            <a:ext cx="893154" cy="442927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1931</TotalTime>
  <Words>183</Words>
  <Application>Microsoft Office PowerPoint</Application>
  <PresentationFormat>Произвольный</PresentationFormat>
  <Paragraphs>15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DIN Pro Black</vt:lpstr>
      <vt:lpstr>DIN Pro Bold</vt:lpstr>
      <vt:lpstr>Office Theme</vt:lpstr>
      <vt:lpstr>О нас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Волчёнок Юлия Андреевна</dc:creator>
  <cp:lastModifiedBy>Волков Павел Сергеевич</cp:lastModifiedBy>
  <cp:revision>66</cp:revision>
  <cp:lastPrinted>2016-04-05T12:23:02Z</cp:lastPrinted>
  <dcterms:modified xsi:type="dcterms:W3CDTF">2019-05-23T08:54:07Z</dcterms:modified>
</cp:coreProperties>
</file>